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56" r:id="rId2"/>
    <p:sldId id="257" r:id="rId3"/>
    <p:sldId id="290" r:id="rId4"/>
    <p:sldId id="274" r:id="rId5"/>
    <p:sldId id="291" r:id="rId6"/>
    <p:sldId id="275" r:id="rId7"/>
    <p:sldId id="258" r:id="rId8"/>
    <p:sldId id="283" r:id="rId9"/>
    <p:sldId id="262" r:id="rId10"/>
    <p:sldId id="263" r:id="rId11"/>
    <p:sldId id="264" r:id="rId12"/>
    <p:sldId id="265" r:id="rId13"/>
    <p:sldId id="266" r:id="rId14"/>
    <p:sldId id="267" r:id="rId15"/>
    <p:sldId id="268" r:id="rId16"/>
    <p:sldId id="294" r:id="rId17"/>
    <p:sldId id="289" r:id="rId18"/>
    <p:sldId id="292" r:id="rId19"/>
    <p:sldId id="293" r:id="rId20"/>
    <p:sldId id="295" r:id="rId21"/>
    <p:sldId id="276" r:id="rId22"/>
    <p:sldId id="277" r:id="rId23"/>
    <p:sldId id="259" r:id="rId24"/>
    <p:sldId id="280" r:id="rId25"/>
    <p:sldId id="281" r:id="rId26"/>
    <p:sldId id="288" r:id="rId27"/>
    <p:sldId id="269" r:id="rId28"/>
    <p:sldId id="278" r:id="rId29"/>
    <p:sldId id="286" r:id="rId30"/>
    <p:sldId id="279" r:id="rId31"/>
    <p:sldId id="260" r:id="rId32"/>
    <p:sldId id="270" r:id="rId33"/>
    <p:sldId id="282" r:id="rId34"/>
    <p:sldId id="271" r:id="rId35"/>
    <p:sldId id="272" r:id="rId36"/>
    <p:sldId id="261" r:id="rId37"/>
    <p:sldId id="284" r:id="rId38"/>
    <p:sldId id="285" r:id="rId39"/>
    <p:sldId id="273" r:id="rId40"/>
    <p:sldId id="28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6D68D2-F9D9-4174-94B7-468060E52EBA}">
          <p14:sldIdLst>
            <p14:sldId id="256"/>
            <p14:sldId id="257"/>
            <p14:sldId id="290"/>
            <p14:sldId id="274"/>
            <p14:sldId id="291"/>
            <p14:sldId id="275"/>
          </p14:sldIdLst>
        </p14:section>
        <p14:section name="chatGPT4PCG" id="{2468D61C-E51A-46C1-BE05-7E701124DF18}">
          <p14:sldIdLst>
            <p14:sldId id="258"/>
            <p14:sldId id="283"/>
            <p14:sldId id="262"/>
            <p14:sldId id="263"/>
            <p14:sldId id="264"/>
            <p14:sldId id="265"/>
            <p14:sldId id="266"/>
            <p14:sldId id="267"/>
            <p14:sldId id="268"/>
            <p14:sldId id="294"/>
          </p14:sldIdLst>
        </p14:section>
        <p14:section name="post mortem" id="{EDFF0062-A309-4A1F-A143-5F898237E327}">
          <p14:sldIdLst>
            <p14:sldId id="289"/>
            <p14:sldId id="292"/>
            <p14:sldId id="293"/>
            <p14:sldId id="295"/>
          </p14:sldIdLst>
        </p14:section>
        <p14:section name="experiments" id="{0E897F6B-EFA9-4D74-B503-135D756F716B}">
          <p14:sldIdLst>
            <p14:sldId id="276"/>
            <p14:sldId id="277"/>
            <p14:sldId id="259"/>
            <p14:sldId id="280"/>
            <p14:sldId id="281"/>
            <p14:sldId id="288"/>
            <p14:sldId id="269"/>
            <p14:sldId id="278"/>
            <p14:sldId id="286"/>
            <p14:sldId id="279"/>
            <p14:sldId id="260"/>
            <p14:sldId id="270"/>
            <p14:sldId id="282"/>
            <p14:sldId id="271"/>
            <p14:sldId id="272"/>
            <p14:sldId id="261"/>
            <p14:sldId id="284"/>
            <p14:sldId id="285"/>
            <p14:sldId id="273"/>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98"/>
    <a:srgbClr val="FFD166"/>
    <a:srgbClr val="0C3B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00" autoAdjust="0"/>
    <p:restoredTop sz="81422" autoAdjust="0"/>
  </p:normalViewPr>
  <p:slideViewPr>
    <p:cSldViewPr snapToGrid="0">
      <p:cViewPr>
        <p:scale>
          <a:sx n="75" d="100"/>
          <a:sy n="75" d="100"/>
        </p:scale>
        <p:origin x="1613" y="5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19</a:t>
            </a:fld>
            <a:endParaRPr lang="en-US"/>
          </a:p>
        </p:txBody>
      </p:sp>
    </p:spTree>
    <p:extLst>
      <p:ext uri="{BB962C8B-B14F-4D97-AF65-F5344CB8AC3E}">
        <p14:creationId xmlns:p14="http://schemas.microsoft.com/office/powerpoint/2010/main" val="1693684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a:t>
            </a:r>
            <a:r>
              <a:rPr lang="en-US" sz="1800" b="0" i="0">
                <a:solidFill>
                  <a:srgbClr val="000000"/>
                </a:solidFill>
                <a:effectLst/>
                <a:latin typeface="LinLibertineT"/>
              </a:rPr>
              <a:t>for our analyses</a:t>
            </a:r>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1852315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22</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23</a:t>
            </a:fld>
            <a:endParaRPr lang="en-US"/>
          </a:p>
        </p:txBody>
      </p:sp>
    </p:spTree>
    <p:extLst>
      <p:ext uri="{BB962C8B-B14F-4D97-AF65-F5344CB8AC3E}">
        <p14:creationId xmlns:p14="http://schemas.microsoft.com/office/powerpoint/2010/main" val="400529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24</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25</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latin typeface="Bahnschrift SemiBold Condensed" panose="020B0502040204020203" pitchFamily="34" charset="0"/>
              </a:rPr>
              <a:t>An important difference in scoring for the generalization experiment results </a:t>
            </a:r>
          </a:p>
          <a:p>
            <a:pPr lvl="2"/>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2"/>
            <a:r>
              <a:rPr lang="en-US" dirty="0">
                <a:latin typeface="Bahnschrift SemiBold Condensed" panose="020B0502040204020203" pitchFamily="34" charset="0"/>
              </a:rPr>
              <a:t>includes two “dynamic” aspects – weighting and normalization – that make </a:t>
            </a:r>
          </a:p>
          <a:p>
            <a:pPr lvl="2"/>
            <a:r>
              <a:rPr lang="en-US" dirty="0">
                <a:latin typeface="Bahnschrift SemiBold Condensed" panose="020B0502040204020203" pitchFamily="34" charset="0"/>
              </a:rPr>
              <a:t>scores incomparable across experiments (or different iterations of the competition). </a:t>
            </a:r>
          </a:p>
          <a:p>
            <a:pPr lvl="2"/>
            <a:r>
              <a:rPr lang="en-US" dirty="0">
                <a:latin typeface="Bahnschrift SemiBold Condensed" panose="020B0502040204020203" pitchFamily="34" charset="0"/>
              </a:rPr>
              <a:t>Per letter scores are weighted to give more weight to harder letters and</a:t>
            </a:r>
          </a:p>
          <a:p>
            <a:pPr lvl="2"/>
            <a:r>
              <a:rPr lang="en-US" dirty="0">
                <a:latin typeface="Bahnschrift SemiBold Condensed" panose="020B0502040204020203" pitchFamily="34" charset="0"/>
              </a:rPr>
              <a:t>less weight to easier letters (easier/harder measured by how well</a:t>
            </a:r>
          </a:p>
          <a:p>
            <a:pPr lvl="2"/>
            <a:r>
              <a:rPr lang="en-US" dirty="0">
                <a:latin typeface="Bahnschrift SemiBold Condensed" panose="020B0502040204020203" pitchFamily="34" charset="0"/>
              </a:rPr>
              <a:t>prompts do). The weighted scores are then normalized by dividing</a:t>
            </a:r>
          </a:p>
          <a:p>
            <a:pPr lvl="2"/>
            <a:r>
              <a:rPr lang="en-US" dirty="0">
                <a:latin typeface="Bahnschrift SemiBold Condensed" panose="020B0502040204020203" pitchFamily="34" charset="0"/>
              </a:rPr>
              <a:t>each prompt’s score by the sum of all prompt scores and multiplying</a:t>
            </a:r>
          </a:p>
          <a:p>
            <a:pPr lvl="2"/>
            <a:r>
              <a:rPr lang="en-US" dirty="0">
                <a:latin typeface="Bahnschrift SemiBold Condensed" panose="020B0502040204020203" pitchFamily="34" charset="0"/>
              </a:rPr>
              <a:t>by 100, effectively making the final score a percentage (all scores in</a:t>
            </a:r>
          </a:p>
          <a:p>
            <a:pPr lvl="2"/>
            <a:r>
              <a:rPr lang="en-US" dirty="0">
                <a:latin typeface="Bahnschrift SemiBold Condensed" panose="020B0502040204020203" pitchFamily="34" charset="0"/>
              </a:rPr>
              <a:t>the competition total to 100). To make scores comparable between</a:t>
            </a:r>
          </a:p>
          <a:p>
            <a:pPr lvl="2"/>
            <a:r>
              <a:rPr lang="en-US" dirty="0">
                <a:latin typeface="Bahnschrift SemiBold Condensed" panose="020B0502040204020203" pitchFamily="34" charset="0"/>
              </a:rPr>
              <a:t>different experiments, a new metric called raw score is introduced.</a:t>
            </a:r>
          </a:p>
          <a:p>
            <a:pPr lvl="2"/>
            <a:r>
              <a:rPr lang="en-US" dirty="0">
                <a:latin typeface="Bahnschrift SemiBold Condensed" panose="020B0502040204020203" pitchFamily="34" charset="0"/>
              </a:rPr>
              <a:t>It removes the dynamic aspects of the original competition: letters</a:t>
            </a:r>
          </a:p>
          <a:p>
            <a:pPr lvl="2"/>
            <a:r>
              <a:rPr lang="en-US" dirty="0">
                <a:latin typeface="Bahnschrift SemiBold Condensed" panose="020B0502040204020203" pitchFamily="34" charset="0"/>
              </a:rPr>
              <a:t>are equally weighted, and there is no normalization (summarized</a:t>
            </a:r>
          </a:p>
          <a:p>
            <a:pPr lvl="2"/>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26</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28</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a:t>
            </a:fld>
            <a:endParaRPr lang="en-US"/>
          </a:p>
        </p:txBody>
      </p:sp>
    </p:spTree>
    <p:extLst>
      <p:ext uri="{BB962C8B-B14F-4D97-AF65-F5344CB8AC3E}">
        <p14:creationId xmlns:p14="http://schemas.microsoft.com/office/powerpoint/2010/main" val="525290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29</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30</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1998779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34</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36</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37</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38</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lvl="0" indent="-171450">
              <a:buFont typeface="Arial" panose="020B0604020202020204" pitchFamily="34" charset="0"/>
              <a:buChar char="•"/>
            </a:pPr>
            <a:r>
              <a:rPr lang="en-US" dirty="0"/>
              <a:t>Affordances provided by prompting -&gt;</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4</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a:t>
            </a:fld>
            <a:endParaRPr lang="en-US"/>
          </a:p>
        </p:txBody>
      </p:sp>
    </p:spTree>
    <p:extLst>
      <p:ext uri="{BB962C8B-B14F-4D97-AF65-F5344CB8AC3E}">
        <p14:creationId xmlns:p14="http://schemas.microsoft.com/office/powerpoint/2010/main" val="224705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2024-05-09 (</a:t>
            </a:r>
            <a:r>
              <a:rPr lang="en-US" sz="1800" dirty="0" err="1"/>
              <a:t>amy</a:t>
            </a:r>
            <a:r>
              <a:rPr lang="en-US" sz="1800" dirty="0"/>
              <a:t>):</a:t>
            </a:r>
          </a:p>
          <a:p>
            <a:pPr marL="285750" indent="-285750">
              <a:buFont typeface="Arial" panose="020B0604020202020204" pitchFamily="34" charset="0"/>
              <a:buChar char="•"/>
            </a:pPr>
            <a:r>
              <a:rPr lang="en-US" sz="1800" b="0" i="0" dirty="0">
                <a:solidFill>
                  <a:srgbClr val="000000"/>
                </a:solidFill>
                <a:effectLst/>
                <a:latin typeface="LinLibertineT"/>
              </a:rPr>
              <a:t>Competition Pipe Image -&gt;</a:t>
            </a:r>
          </a:p>
          <a:p>
            <a:pPr marL="742950" lvl="1" indent="-285750">
              <a:buFont typeface="Arial" panose="020B0604020202020204" pitchFamily="34" charset="0"/>
              <a:buChar char="•"/>
            </a:pPr>
            <a:r>
              <a:rPr lang="en-US" sz="1800" b="0" i="0" dirty="0">
                <a:solidFill>
                  <a:srgbClr val="000000"/>
                </a:solidFill>
                <a:effectLst/>
                <a:latin typeface="LinLibertineT"/>
              </a:rPr>
              <a:t>This image (without the yellow bottom chunks) is the way that we were understanding the competition as it was written by the organizers.</a:t>
            </a:r>
          </a:p>
          <a:p>
            <a:pPr marL="742950" lvl="1" indent="-285750">
              <a:buFont typeface="Arial" panose="020B0604020202020204" pitchFamily="34" charset="0"/>
              <a:buChar char="•"/>
            </a:pPr>
            <a:r>
              <a:rPr lang="en-US" sz="1800" b="0" i="0" dirty="0">
                <a:solidFill>
                  <a:srgbClr val="000000"/>
                </a:solidFill>
                <a:effectLst/>
                <a:latin typeface="LinLibertineT"/>
              </a:rPr>
              <a:t>The yellow chunks at the bottom are a good addition to help think about how we started communicating the competition in the paper.</a:t>
            </a:r>
          </a:p>
          <a:p>
            <a:pPr marL="742950" lvl="1" indent="-285750">
              <a:buFont typeface="Arial" panose="020B0604020202020204" pitchFamily="34" charset="0"/>
              <a:buChar char="•"/>
            </a:pPr>
            <a:r>
              <a:rPr lang="en-US" sz="1800" b="0" i="0" dirty="0">
                <a:solidFill>
                  <a:srgbClr val="000000"/>
                </a:solidFill>
                <a:effectLst/>
                <a:latin typeface="LinLibertineT"/>
              </a:rPr>
              <a:t>It could be helpful to summarize the competition pipeline further, perhaps with </a:t>
            </a:r>
            <a:r>
              <a:rPr lang="en-US" sz="1800" b="1" i="0" dirty="0">
                <a:solidFill>
                  <a:srgbClr val="000000"/>
                </a:solidFill>
                <a:effectLst/>
                <a:latin typeface="LinLibertineT"/>
              </a:rPr>
              <a:t>videos</a:t>
            </a:r>
            <a:r>
              <a:rPr lang="en-US" sz="1800" b="0" i="0" dirty="0">
                <a:solidFill>
                  <a:srgbClr val="000000"/>
                </a:solidFill>
                <a:effectLst/>
                <a:latin typeface="LinLibertineT"/>
              </a:rPr>
              <a:t>? idk</a:t>
            </a:r>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The ChatGPT4PCG competition calls for participants to</a:t>
            </a:r>
            <a:br>
              <a:rPr lang="en-US" sz="1800" b="0" i="0" dirty="0">
                <a:solidFill>
                  <a:srgbClr val="000000"/>
                </a:solidFill>
                <a:effectLst/>
                <a:latin typeface="LinLibertineT"/>
              </a:rPr>
            </a:br>
            <a:r>
              <a:rPr lang="en-US" sz="1800" b="0" i="0" dirty="0">
                <a:solidFill>
                  <a:srgbClr val="000000"/>
                </a:solidFill>
                <a:effectLst/>
                <a:latin typeface="LinLibertineT"/>
              </a:rPr>
              <a:t>submit prompts to ChatGPT-3.5 that then responds with </a:t>
            </a:r>
          </a:p>
          <a:p>
            <a:r>
              <a:rPr lang="en-US" sz="1800" b="0" i="0" dirty="0">
                <a:solidFill>
                  <a:srgbClr val="000000"/>
                </a:solidFill>
                <a:effectLst/>
                <a:latin typeface="LinLibertineT"/>
              </a:rPr>
              <a:t>instructions to generate levels for the Science Birds physics-based game</a:t>
            </a:r>
            <a:br>
              <a:rPr lang="en-US" sz="1800" b="0" i="0" dirty="0">
                <a:solidFill>
                  <a:srgbClr val="000000"/>
                </a:solidFill>
                <a:effectLst/>
                <a:latin typeface="LinLibertineT"/>
              </a:rPr>
            </a:br>
            <a:r>
              <a:rPr lang="en-US" sz="1800" b="0" i="0" dirty="0">
                <a:solidFill>
                  <a:srgbClr val="000000"/>
                </a:solidFill>
                <a:effectLst/>
                <a:latin typeface="LinLibertineT"/>
              </a:rPr>
              <a:t>environment. These instructions are a series of commands to drop</a:t>
            </a:r>
            <a:br>
              <a:rPr lang="en-US" sz="1800" b="0" i="0" dirty="0">
                <a:solidFill>
                  <a:srgbClr val="000000"/>
                </a:solidFill>
                <a:effectLst/>
                <a:latin typeface="LinLibertineT"/>
              </a:rPr>
            </a:br>
            <a:r>
              <a:rPr lang="en-US" sz="1800" b="0" i="0" dirty="0">
                <a:solidFill>
                  <a:srgbClr val="000000"/>
                </a:solidFill>
                <a:effectLst/>
                <a:latin typeface="LinLibertineT"/>
              </a:rPr>
              <a:t>blocks at specific locations in the game, and ChatGPT-3.5 responses</a:t>
            </a:r>
            <a:br>
              <a:rPr lang="en-US" sz="1800" b="0" i="0" dirty="0">
                <a:solidFill>
                  <a:srgbClr val="000000"/>
                </a:solidFill>
                <a:effectLst/>
                <a:latin typeface="LinLibertineT"/>
              </a:rPr>
            </a:br>
            <a:r>
              <a:rPr lang="en-US" sz="1800" b="0" i="0" dirty="0">
                <a:solidFill>
                  <a:srgbClr val="000000"/>
                </a:solidFill>
                <a:effectLst/>
                <a:latin typeface="LinLibertineT"/>
              </a:rPr>
              <a:t>become XML levels through the architecture provided by the competition.</a:t>
            </a:r>
            <a:r>
              <a:rPr lang="en-US" dirty="0"/>
              <a:t> </a:t>
            </a:r>
          </a:p>
          <a:p>
            <a:endParaRPr lang="en-US" dirty="0"/>
          </a:p>
          <a:p>
            <a:r>
              <a:rPr lang="en-US" sz="1800" b="0" i="0" dirty="0">
                <a:solidFill>
                  <a:srgbClr val="000000"/>
                </a:solidFill>
                <a:effectLst/>
                <a:latin typeface="LinLibertineT"/>
              </a:rPr>
              <a:t>The goal is for a single prompt to generate levels that</a:t>
            </a:r>
            <a:br>
              <a:rPr lang="en-US" sz="1800" b="0" i="0" dirty="0">
                <a:solidFill>
                  <a:srgbClr val="000000"/>
                </a:solidFill>
                <a:effectLst/>
                <a:latin typeface="LinLibertineT"/>
              </a:rPr>
            </a:br>
            <a:r>
              <a:rPr lang="en-US" sz="1800" b="0" i="0" dirty="0">
                <a:solidFill>
                  <a:srgbClr val="000000"/>
                </a:solidFill>
                <a:effectLst/>
                <a:latin typeface="LinLibertineT"/>
              </a:rPr>
              <a:t>in aggregate resemble all 26 letters in the English alphabet. A single</a:t>
            </a:r>
            <a:br>
              <a:rPr lang="en-US" sz="1800" b="0" i="0" dirty="0">
                <a:solidFill>
                  <a:srgbClr val="000000"/>
                </a:solidFill>
                <a:effectLst/>
                <a:latin typeface="LinLibertineT"/>
              </a:rPr>
            </a:br>
            <a:r>
              <a:rPr lang="en-US" sz="1800" b="0" i="0" dirty="0">
                <a:solidFill>
                  <a:srgbClr val="000000"/>
                </a:solidFill>
                <a:effectLst/>
                <a:latin typeface="LinLibertineT"/>
              </a:rPr>
              <a:t>prompt generates levels that look like different letters through the</a:t>
            </a:r>
            <a:br>
              <a:rPr lang="en-US" sz="1800" b="0" i="0" dirty="0">
                <a:solidFill>
                  <a:srgbClr val="000000"/>
                </a:solidFill>
                <a:effectLst/>
                <a:latin typeface="LinLibertineT"/>
              </a:rPr>
            </a:br>
            <a:r>
              <a:rPr lang="en-US" sz="1800" b="0" i="0" dirty="0">
                <a:solidFill>
                  <a:srgbClr val="000000"/>
                </a:solidFill>
                <a:effectLst/>
                <a:latin typeface="LinLibertineT"/>
              </a:rPr>
              <a:t>template imposed by the competition design. The </a:t>
            </a:r>
            <a:r>
              <a:rPr lang="en-US" sz="1800" b="0" i="1" dirty="0">
                <a:solidFill>
                  <a:srgbClr val="000000"/>
                </a:solidFill>
                <a:effectLst/>
                <a:latin typeface="LinLibertineTI"/>
              </a:rPr>
              <a:t>object variable </a:t>
            </a:r>
            <a:r>
              <a:rPr lang="en-US" sz="1800" b="0" i="0" dirty="0">
                <a:solidFill>
                  <a:srgbClr val="000000"/>
                </a:solidFill>
                <a:effectLst/>
                <a:latin typeface="LinLibertineT"/>
              </a:rPr>
              <a:t>in</a:t>
            </a:r>
            <a:br>
              <a:rPr lang="en-US" sz="1800" b="0" i="0" dirty="0">
                <a:solidFill>
                  <a:srgbClr val="000000"/>
                </a:solidFill>
                <a:effectLst/>
                <a:latin typeface="LinLibertineT"/>
              </a:rPr>
            </a:br>
            <a:r>
              <a:rPr lang="en-US" sz="1800" b="0" i="0" dirty="0">
                <a:solidFill>
                  <a:srgbClr val="000000"/>
                </a:solidFill>
                <a:effectLst/>
                <a:latin typeface="LinLibertineT"/>
              </a:rPr>
              <a:t>the prompt tells ChatGPT-3.5 which letter its instructions should</a:t>
            </a:r>
            <a:br>
              <a:rPr lang="en-US" sz="1800" b="0" i="0" dirty="0">
                <a:solidFill>
                  <a:srgbClr val="000000"/>
                </a:solidFill>
                <a:effectLst/>
                <a:latin typeface="LinLibertineT"/>
              </a:rPr>
            </a:br>
            <a:r>
              <a:rPr lang="en-US" sz="1800" b="0" i="0" dirty="0">
                <a:solidFill>
                  <a:srgbClr val="000000"/>
                </a:solidFill>
                <a:effectLst/>
                <a:latin typeface="LinLibertineT"/>
              </a:rPr>
              <a:t>generate (i.e., the </a:t>
            </a:r>
            <a:r>
              <a:rPr lang="en-US" sz="1800" b="0" i="1" dirty="0">
                <a:solidFill>
                  <a:srgbClr val="000000"/>
                </a:solidFill>
                <a:effectLst/>
                <a:latin typeface="LinLibertineTI"/>
              </a:rPr>
              <a:t>target letter</a:t>
            </a:r>
            <a:r>
              <a:rPr lang="en-US" sz="1800" b="0" i="0" dirty="0">
                <a:solidFill>
                  <a:srgbClr val="000000"/>
                </a:solidFill>
                <a:effectLst/>
                <a:latin typeface="LinLibertineT"/>
              </a:rPr>
              <a:t>).</a:t>
            </a:r>
            <a:r>
              <a:rPr lang="en-US" dirty="0"/>
              <a:t> </a:t>
            </a:r>
          </a:p>
          <a:p>
            <a:endParaRPr lang="en-US" dirty="0"/>
          </a:p>
          <a:p>
            <a:r>
              <a:rPr lang="en-US" dirty="0"/>
              <a:t>(The objective of the competition is to generate PCG levels using prompts)!</a:t>
            </a:r>
            <a:br>
              <a:rPr lang="en-US" dirty="0"/>
            </a:br>
            <a:endParaRPr lang="en-US" dirty="0"/>
          </a:p>
          <a:p>
            <a:r>
              <a:rPr lang="en-US" sz="1800" b="0" i="0" dirty="0">
                <a:solidFill>
                  <a:srgbClr val="000000"/>
                </a:solidFill>
                <a:effectLst/>
                <a:latin typeface="LinLibertineT"/>
              </a:rPr>
              <a:t>Prompts are evaluated based on the</a:t>
            </a:r>
            <a:br>
              <a:rPr lang="en-US" sz="1800" b="0" i="0" dirty="0">
                <a:solidFill>
                  <a:srgbClr val="000000"/>
                </a:solidFill>
                <a:effectLst/>
                <a:latin typeface="LinLibertineT"/>
              </a:rPr>
            </a:br>
            <a:r>
              <a:rPr lang="en-US" sz="1800" b="0" i="0" dirty="0">
                <a:solidFill>
                  <a:srgbClr val="000000"/>
                </a:solidFill>
                <a:effectLst/>
                <a:latin typeface="LinLibertineT"/>
              </a:rPr>
              <a:t>performance of ten generated levels for each of the 26 letters in</a:t>
            </a:r>
            <a:br>
              <a:rPr lang="en-US" sz="1800" b="0" i="0" dirty="0">
                <a:solidFill>
                  <a:srgbClr val="000000"/>
                </a:solidFill>
                <a:effectLst/>
                <a:latin typeface="LinLibertineT"/>
              </a:rPr>
            </a:br>
            <a:r>
              <a:rPr lang="en-US" sz="1800" b="0" i="0" dirty="0">
                <a:solidFill>
                  <a:srgbClr val="000000"/>
                </a:solidFill>
                <a:effectLst/>
                <a:latin typeface="LinLibertineT"/>
              </a:rPr>
              <a:t>the alphabet. Assuming that a prompt generates ten valid levels</a:t>
            </a:r>
            <a:br>
              <a:rPr lang="en-US" sz="1800" b="0" i="0" dirty="0">
                <a:solidFill>
                  <a:srgbClr val="000000"/>
                </a:solidFill>
                <a:effectLst/>
                <a:latin typeface="LinLibertineT"/>
              </a:rPr>
            </a:br>
            <a:r>
              <a:rPr lang="en-US" sz="1800" b="0" i="0" dirty="0">
                <a:solidFill>
                  <a:srgbClr val="000000"/>
                </a:solidFill>
                <a:effectLst/>
                <a:latin typeface="LinLibertineT"/>
              </a:rPr>
              <a:t>per letter, it is evaluated on a total of 260 levels. The scores for the</a:t>
            </a:r>
            <a:br>
              <a:rPr lang="en-US" sz="1800" b="0" i="0" dirty="0">
                <a:solidFill>
                  <a:srgbClr val="000000"/>
                </a:solidFill>
                <a:effectLst/>
                <a:latin typeface="LinLibertineT"/>
              </a:rPr>
            </a:br>
            <a:r>
              <a:rPr lang="en-US" sz="1800" b="0" i="0" dirty="0">
                <a:solidFill>
                  <a:srgbClr val="000000"/>
                </a:solidFill>
                <a:effectLst/>
                <a:latin typeface="LinLibertineT"/>
              </a:rPr>
              <a:t>prompts are based on their resemblance to the target English letters</a:t>
            </a:r>
            <a:br>
              <a:rPr lang="en-US" sz="1800" b="0" i="0" dirty="0">
                <a:solidFill>
                  <a:srgbClr val="000000"/>
                </a:solidFill>
                <a:effectLst/>
                <a:latin typeface="LinLibertineT"/>
              </a:rPr>
            </a:br>
            <a:r>
              <a:rPr lang="en-US" sz="1800" b="0" i="0" dirty="0">
                <a:solidFill>
                  <a:srgbClr val="000000"/>
                </a:solidFill>
                <a:effectLst/>
                <a:latin typeface="LinLibertineT"/>
              </a:rPr>
              <a:t>and on their in-game physical stability.</a:t>
            </a:r>
            <a:r>
              <a:rPr lang="en-US" dirty="0"/>
              <a:t> </a:t>
            </a:r>
          </a:p>
        </p:txBody>
      </p:sp>
      <p:sp>
        <p:nvSpPr>
          <p:cNvPr id="4" name="Slide Number Placeholder 3"/>
          <p:cNvSpPr>
            <a:spLocks noGrp="1"/>
          </p:cNvSpPr>
          <p:nvPr>
            <p:ph type="sldNum" sz="quarter" idx="5"/>
          </p:nvPr>
        </p:nvSpPr>
        <p:spPr/>
        <p:txBody>
          <a:bodyPr/>
          <a:lstStyle/>
          <a:p>
            <a:fld id="{74221D1E-7B79-476D-A90A-C92A8E5D0BC2}" type="slidenum">
              <a:rPr lang="en-US" smtClean="0"/>
              <a:t>6</a:t>
            </a:fld>
            <a:endParaRPr lang="en-US"/>
          </a:p>
        </p:txBody>
      </p:sp>
    </p:spTree>
    <p:extLst>
      <p:ext uri="{BB962C8B-B14F-4D97-AF65-F5344CB8AC3E}">
        <p14:creationId xmlns:p14="http://schemas.microsoft.com/office/powerpoint/2010/main" val="1712960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a:t>
            </a:fld>
            <a:endParaRPr lang="en-US"/>
          </a:p>
        </p:txBody>
      </p:sp>
    </p:spTree>
    <p:extLst>
      <p:ext uri="{BB962C8B-B14F-4D97-AF65-F5344CB8AC3E}">
        <p14:creationId xmlns:p14="http://schemas.microsoft.com/office/powerpoint/2010/main" val="2950783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3403833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1053090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better understanding of the prompt engineering techniques, and specially what they mean in </a:t>
            </a:r>
          </a:p>
          <a:p>
            <a:r>
              <a:rPr lang="en-US" dirty="0"/>
              <a:t>the context of designing a prompt for this competition, let me cover some the major approaches used:</a:t>
            </a:r>
          </a:p>
        </p:txBody>
      </p:sp>
      <p:sp>
        <p:nvSpPr>
          <p:cNvPr id="4" name="Slide Number Placeholder 3"/>
          <p:cNvSpPr>
            <a:spLocks noGrp="1"/>
          </p:cNvSpPr>
          <p:nvPr>
            <p:ph type="sldNum" sz="quarter" idx="5"/>
          </p:nvPr>
        </p:nvSpPr>
        <p:spPr/>
        <p:txBody>
          <a:bodyPr/>
          <a:lstStyle/>
          <a:p>
            <a:fld id="{74221D1E-7B79-476D-A90A-C92A8E5D0BC2}" type="slidenum">
              <a:rPr lang="en-US" smtClean="0"/>
              <a:t>18</a:t>
            </a:fld>
            <a:endParaRPr lang="en-US"/>
          </a:p>
        </p:txBody>
      </p:sp>
    </p:spTree>
    <p:extLst>
      <p:ext uri="{BB962C8B-B14F-4D97-AF65-F5344CB8AC3E}">
        <p14:creationId xmlns:p14="http://schemas.microsoft.com/office/powerpoint/2010/main" val="1928141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22.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4.png"/><Relationship Id="rId4" Type="http://schemas.openxmlformats.org/officeDocument/2006/relationships/image" Target="../media/image23.png"/><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diagramDrawing" Target="../diagrams/drawing9.xml"/><Relationship Id="rId5" Type="http://schemas.openxmlformats.org/officeDocument/2006/relationships/image" Target="../media/image26.png"/><Relationship Id="rId10" Type="http://schemas.openxmlformats.org/officeDocument/2006/relationships/diagramColors" Target="../diagrams/colors9.xml"/><Relationship Id="rId4" Type="http://schemas.openxmlformats.org/officeDocument/2006/relationships/image" Target="../media/image25.png"/><Relationship Id="rId9"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43.gif"/><Relationship Id="rId4" Type="http://schemas.openxmlformats.org/officeDocument/2006/relationships/image" Target="../media/image12.jpeg"/><Relationship Id="rId9" Type="http://schemas.openxmlformats.org/officeDocument/2006/relationships/image" Target="../media/image16.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21.png"/><Relationship Id="rId5" Type="http://schemas.openxmlformats.org/officeDocument/2006/relationships/diagramData" Target="../diagrams/data2.xml"/><Relationship Id="rId10" Type="http://schemas.openxmlformats.org/officeDocument/2006/relationships/image" Target="../media/image20.png"/><Relationship Id="rId4" Type="http://schemas.openxmlformats.org/officeDocument/2006/relationships/image" Target="../media/image2.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591" y="470819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17212" y="4447252"/>
            <a:ext cx="2286889" cy="307777"/>
          </a:xfrm>
          <a:prstGeom prst="rect">
            <a:avLst/>
          </a:prstGeom>
          <a:noFill/>
        </p:spPr>
        <p:txBody>
          <a:bodyPr wrap="square">
            <a:spAutoFit/>
          </a:bodyPr>
          <a:lstStyle/>
          <a:p>
            <a:pPr algn="ctr">
              <a:spcAft>
                <a:spcPts val="600"/>
              </a:spcAft>
            </a:pPr>
            <a:r>
              <a:rPr lang="en-US" sz="1400" dirty="0">
                <a:solidFill>
                  <a:schemeClr val="tx1">
                    <a:lumMod val="75000"/>
                    <a:lumOff val="25000"/>
                  </a:schemeClr>
                </a:solidFill>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671718" y="5469884"/>
            <a:ext cx="1777873" cy="276999"/>
          </a:xfrm>
          <a:prstGeom prst="rect">
            <a:avLst/>
          </a:prstGeom>
          <a:noFill/>
        </p:spPr>
        <p:txBody>
          <a:bodyPr wrap="square">
            <a:spAutoFit/>
          </a:bodyPr>
          <a:lstStyle/>
          <a:p>
            <a:pPr algn="ctr">
              <a:spcAft>
                <a:spcPts val="600"/>
              </a:spcAft>
            </a:pPr>
            <a:r>
              <a:rPr lang="en-US" sz="1200" dirty="0">
                <a:solidFill>
                  <a:schemeClr val="tx1">
                    <a:lumMod val="75000"/>
                    <a:lumOff val="25000"/>
                  </a:schemeClr>
                </a:solidFill>
                <a:latin typeface="Bahnschrift SemiBold Condensed" panose="020B0502040204020203" pitchFamily="34" charset="0"/>
              </a:rPr>
              <a:t>Worcester Polytechnic Institute</a:t>
            </a:r>
            <a:endParaRPr lang="en-US" sz="1200" dirty="0">
              <a:solidFill>
                <a:schemeClr val="tx1">
                  <a:lumMod val="75000"/>
                  <a:lumOff val="25000"/>
                </a:schemeClr>
              </a:solidFill>
            </a:endParaRPr>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Results</a:t>
            </a:r>
          </a:p>
          <a:p>
            <a:pPr lvl="1"/>
            <a:endParaRPr lang="en-US"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5FD592E-8C7B-52D9-105A-1D3F1896A9EA}"/>
              </a:ext>
            </a:extLst>
          </p:cNvPr>
          <p:cNvPicPr>
            <a:picLocks noChangeAspect="1"/>
          </p:cNvPicPr>
          <p:nvPr/>
        </p:nvPicPr>
        <p:blipFill>
          <a:blip r:embed="rId4"/>
          <a:stretch>
            <a:fillRect/>
          </a:stretch>
        </p:blipFill>
        <p:spPr>
          <a:xfrm>
            <a:off x="6035040" y="442956"/>
            <a:ext cx="5405120" cy="5838864"/>
          </a:xfrm>
          <a:prstGeom prst="rect">
            <a:avLst/>
          </a:prstGeom>
        </p:spPr>
      </p:pic>
    </p:spTree>
    <p:extLst>
      <p:ext uri="{BB962C8B-B14F-4D97-AF65-F5344CB8AC3E}">
        <p14:creationId xmlns:p14="http://schemas.microsoft.com/office/powerpoint/2010/main" val="108663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278556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Chain of thought [?]</a:t>
            </a:r>
          </a:p>
          <a:p>
            <a:pPr lvl="1"/>
            <a:r>
              <a:rPr lang="en-US" dirty="0">
                <a:latin typeface="Bahnschrift SemiBold Condensed" panose="020B0502040204020203" pitchFamily="34" charset="0"/>
              </a:rPr>
              <a:t>Self consistency [?]</a:t>
            </a:r>
          </a:p>
          <a:p>
            <a:pPr lvl="1"/>
            <a:r>
              <a:rPr lang="en-US" dirty="0">
                <a:latin typeface="Bahnschrift SemiBold Condensed" panose="020B0502040204020203" pitchFamily="34" charset="0"/>
              </a:rPr>
              <a:t>Generated knowledge [?]</a:t>
            </a:r>
          </a:p>
        </p:txBody>
      </p:sp>
    </p:spTree>
    <p:extLst>
      <p:ext uri="{BB962C8B-B14F-4D97-AF65-F5344CB8AC3E}">
        <p14:creationId xmlns:p14="http://schemas.microsoft.com/office/powerpoint/2010/main" val="3574296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441960" y="1552121"/>
            <a:ext cx="10515600" cy="4087357"/>
          </a:xfrm>
          <a:prstGeom prst="rect">
            <a:avLst/>
          </a:prstGeom>
        </p:spPr>
      </p:pic>
      <p:pic>
        <p:nvPicPr>
          <p:cNvPr id="10" name="Picture 9">
            <a:extLst>
              <a:ext uri="{FF2B5EF4-FFF2-40B4-BE49-F238E27FC236}">
                <a16:creationId xmlns:a16="http://schemas.microsoft.com/office/drawing/2014/main" id="{7366B4A8-F173-628B-6CDE-EA982E581763}"/>
              </a:ext>
            </a:extLst>
          </p:cNvPr>
          <p:cNvPicPr>
            <a:picLocks noChangeAspect="1"/>
          </p:cNvPicPr>
          <p:nvPr/>
        </p:nvPicPr>
        <p:blipFill>
          <a:blip r:embed="rId6"/>
          <a:stretch>
            <a:fillRect/>
          </a:stretch>
        </p:blipFill>
        <p:spPr>
          <a:xfrm>
            <a:off x="5982513" y="982071"/>
            <a:ext cx="4975047" cy="5374279"/>
          </a:xfrm>
          <a:prstGeom prst="rect">
            <a:avLst/>
          </a:prstGeom>
        </p:spPr>
      </p:pic>
    </p:spTree>
    <p:extLst>
      <p:ext uri="{BB962C8B-B14F-4D97-AF65-F5344CB8AC3E}">
        <p14:creationId xmlns:p14="http://schemas.microsoft.com/office/powerpoint/2010/main" val="647798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a:latin typeface="Bahnschrift SemiBold Condensed" panose="020B0502040204020203" pitchFamily="34" charset="0"/>
              </a:rPr>
              <a:t>Introduction</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5"/>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6"/>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7"/>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8"/>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646340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184401"/>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1856983"/>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5"/>
            <a:ext cx="665480" cy="1909740"/>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21056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a:latin typeface="Bahnschrift SemiBold Condensed" panose="020B0502040204020203" pitchFamily="34" charset="0"/>
              </a:rPr>
              <a:t>Introduction</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LLMs are reconceptualizing existing paradigms to include pre-trained generative models</a:t>
            </a:r>
          </a:p>
          <a:p>
            <a:pPr lvl="2"/>
            <a:r>
              <a:rPr lang="en-US" dirty="0">
                <a:latin typeface="Bahnschrift SemiBold Condensed" panose="020B0502040204020203" pitchFamily="34" charset="0"/>
              </a:rPr>
              <a:t>vision-language models for generating images</a:t>
            </a:r>
          </a:p>
          <a:p>
            <a:pPr lvl="2"/>
            <a:r>
              <a:rPr lang="en-US" dirty="0">
                <a:latin typeface="Bahnschrift SemiBold Condensed" panose="020B0502040204020203" pitchFamily="34" charset="0"/>
              </a:rPr>
              <a:t>audio-text models for generating audio</a:t>
            </a:r>
          </a:p>
          <a:p>
            <a:pPr lvl="2"/>
            <a:r>
              <a:rPr lang="en-US" dirty="0">
                <a:latin typeface="Bahnschrift SemiBold Condensed" panose="020B0502040204020203" pitchFamily="34" charset="0"/>
              </a:rPr>
              <a:t>optimization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20710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990600" y="5731475"/>
            <a:ext cx="9241800" cy="561622"/>
          </a:xfrm>
        </p:spPr>
        <p:txBody>
          <a:bodyPr>
            <a:normAutofit/>
          </a:bodyPr>
          <a:lstStyle/>
          <a:p>
            <a:pPr marL="342900" indent="-342900">
              <a:buFont typeface="+mj-lt"/>
              <a:buAutoNum type="arabicPeriod"/>
            </a:pPr>
            <a:r>
              <a:rPr lang="en-US" sz="1100" b="0" i="0" dirty="0">
                <a:solidFill>
                  <a:srgbClr val="000000"/>
                </a:solidFill>
                <a:effectLst/>
                <a:latin typeface="Bahnschrift SemiBold Condensed" panose="020B0502040204020203" pitchFamily="34" charset="0"/>
              </a:rPr>
              <a:t>Shyam </a:t>
            </a:r>
            <a:r>
              <a:rPr lang="en-US" sz="1100" b="0" i="0" dirty="0" err="1">
                <a:solidFill>
                  <a:srgbClr val="000000"/>
                </a:solidFill>
                <a:effectLst/>
                <a:latin typeface="Bahnschrift SemiBold Condensed" panose="020B0502040204020203" pitchFamily="34" charset="0"/>
              </a:rPr>
              <a:t>Sudhakaran</a:t>
            </a:r>
            <a:r>
              <a:rPr lang="en-US" sz="1100" b="0" i="0" dirty="0">
                <a:solidFill>
                  <a:srgbClr val="000000"/>
                </a:solidFill>
                <a:effectLst/>
                <a:latin typeface="Bahnschrift SemiBold Condensed" panose="020B0502040204020203" pitchFamily="34" charset="0"/>
              </a:rPr>
              <a:t> et al., 2023. </a:t>
            </a:r>
            <a:r>
              <a:rPr lang="en-US" sz="1100" b="0" i="0" dirty="0" err="1">
                <a:solidFill>
                  <a:srgbClr val="000000"/>
                </a:solidFill>
                <a:effectLst/>
                <a:latin typeface="Bahnschrift SemiBold Condensed" panose="020B0502040204020203" pitchFamily="34" charset="0"/>
              </a:rPr>
              <a:t>MarioGPT</a:t>
            </a:r>
            <a:r>
              <a:rPr lang="en-US" sz="1100" b="0" i="0" dirty="0">
                <a:solidFill>
                  <a:srgbClr val="000000"/>
                </a:solidFill>
                <a:effectLst/>
                <a:latin typeface="Bahnschrift SemiBold Condensed" panose="020B0502040204020203" pitchFamily="34" charset="0"/>
              </a:rPr>
              <a:t>: Open-Ended Text2Level Generation through Large Language Models. In </a:t>
            </a:r>
            <a:r>
              <a:rPr lang="en-US" sz="1100" b="0" i="1" dirty="0">
                <a:solidFill>
                  <a:srgbClr val="000000"/>
                </a:solidFill>
                <a:effectLst/>
                <a:latin typeface="Bahnschrift SemiBold Condensed" panose="020B0502040204020203" pitchFamily="34" charset="0"/>
              </a:rPr>
              <a:t>Proceedings of </a:t>
            </a:r>
            <a:r>
              <a:rPr lang="en-US" sz="1100" b="0" i="1" dirty="0" err="1">
                <a:solidFill>
                  <a:srgbClr val="000000"/>
                </a:solidFill>
                <a:effectLst/>
                <a:latin typeface="Bahnschrift SemiBold Condensed" panose="020B0502040204020203" pitchFamily="34" charset="0"/>
              </a:rPr>
              <a:t>NeurIPS</a:t>
            </a:r>
            <a:r>
              <a:rPr lang="en-US" sz="1100" b="0" i="1" dirty="0">
                <a:solidFill>
                  <a:srgbClr val="000000"/>
                </a:solidFill>
                <a:effectLst/>
                <a:latin typeface="Bahnschrift SemiBold Condensed" panose="020B0502040204020203" pitchFamily="34" charset="0"/>
              </a:rPr>
              <a:t> 2023</a:t>
            </a:r>
            <a:r>
              <a:rPr lang="en-US" sz="1100" b="0" i="0" dirty="0">
                <a:solidFill>
                  <a:srgbClr val="000000"/>
                </a:solidFill>
                <a:effectLst/>
                <a:latin typeface="Bahnschrift SemiBold Condensed" panose="020B0502040204020203" pitchFamily="34" charset="0"/>
              </a:rPr>
              <a:t>.</a:t>
            </a:r>
            <a:r>
              <a:rPr lang="en-US" sz="1100" dirty="0">
                <a:latin typeface="Bahnschrift SemiBold Condensed" panose="020B0502040204020203" pitchFamily="34" charset="0"/>
              </a:rPr>
              <a:t> </a:t>
            </a:r>
            <a:endParaRPr lang="en-US" sz="1100" b="0" i="0" dirty="0">
              <a:solidFill>
                <a:srgbClr val="000000"/>
              </a:solidFill>
              <a:effectLst/>
              <a:latin typeface="Bahnschrift SemiBold Condensed" panose="020B0502040204020203" pitchFamily="34" charset="0"/>
            </a:endParaRPr>
          </a:p>
          <a:p>
            <a:pPr marL="342900" indent="-342900">
              <a:buFont typeface="+mj-lt"/>
              <a:buAutoNum type="arabicPeriod"/>
            </a:pPr>
            <a:r>
              <a:rPr lang="en-US" sz="1100" b="0" i="0" dirty="0">
                <a:solidFill>
                  <a:srgbClr val="000000"/>
                </a:solidFill>
                <a:effectLst/>
                <a:latin typeface="Bahnschrift SemiBold Condensed" panose="020B0502040204020203" pitchFamily="34" charset="0"/>
              </a:rPr>
              <a:t>Graham Todd et al., 2023. Level Generation Through Large Language Models. </a:t>
            </a:r>
            <a:r>
              <a:rPr lang="en-US" sz="1100" b="0" i="1" dirty="0" err="1">
                <a:solidFill>
                  <a:srgbClr val="000000"/>
                </a:solidFill>
                <a:effectLst/>
                <a:latin typeface="Bahnschrift SemiBold Condensed" panose="020B0502040204020203" pitchFamily="34" charset="0"/>
              </a:rPr>
              <a:t>CoRR</a:t>
            </a:r>
            <a:r>
              <a:rPr lang="en-US" sz="1100" b="0" i="1" dirty="0">
                <a:solidFill>
                  <a:srgbClr val="000000"/>
                </a:solidFill>
                <a:effectLst/>
                <a:latin typeface="Bahnschrift SemiBold Condensed" panose="020B0502040204020203" pitchFamily="34" charset="0"/>
              </a:rPr>
              <a:t> </a:t>
            </a:r>
            <a:r>
              <a:rPr lang="en-US" sz="1100" b="0" i="0" dirty="0">
                <a:solidFill>
                  <a:srgbClr val="000000"/>
                </a:solidFill>
                <a:effectLst/>
                <a:latin typeface="Bahnschrift SemiBold Condensed" panose="020B0502040204020203" pitchFamily="34" charset="0"/>
              </a:rPr>
              <a:t>abs/2302.05817 (2023).</a:t>
            </a:r>
            <a:r>
              <a:rPr lang="en-US" sz="1100" dirty="0">
                <a:latin typeface="Bahnschrift SemiBold Condensed" panose="020B0502040204020203" pitchFamily="34" charset="0"/>
              </a:rPr>
              <a:t> </a:t>
            </a:r>
            <a:endParaRPr lang="en-US" sz="1100" b="1" dirty="0">
              <a:solidFill>
                <a:schemeClr val="accent2"/>
              </a:solidFill>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Fine-tuning LLMs have been explored before </a:t>
            </a:r>
            <a:r>
              <a:rPr lang="en-US" sz="2400" dirty="0">
                <a:latin typeface="Bahnschrift SemiBold Condensed" panose="020B0502040204020203" pitchFamily="34" charset="0"/>
              </a:rPr>
              <a:t>[1][2]</a:t>
            </a:r>
          </a:p>
          <a:p>
            <a:pPr marL="0" indent="0">
              <a:buFont typeface="Arial" panose="020B0604020202020204" pitchFamily="34" charset="0"/>
              <a:buNone/>
            </a:pPr>
            <a:endParaRPr lang="en-US" b="1" dirty="0">
              <a:solidFill>
                <a:schemeClr val="accent2"/>
              </a:solidFill>
              <a:latin typeface="Bahnschrift SemiBold Condensed" panose="020B0502040204020203" pitchFamily="34" charset="0"/>
            </a:endParaRP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LLMs used in PCG : </a:t>
            </a:r>
            <a:r>
              <a:rPr lang="en-US" b="1" dirty="0">
                <a:solidFill>
                  <a:srgbClr val="FF0000"/>
                </a:solidFill>
                <a:latin typeface="Bahnschrift SemiBold Condensed" panose="020B0502040204020203" pitchFamily="34" charset="0"/>
              </a:rPr>
              <a:t>prompt-based procedural content generation</a:t>
            </a:r>
          </a:p>
        </p:txBody>
      </p:sp>
    </p:spTree>
    <p:extLst>
      <p:ext uri="{BB962C8B-B14F-4D97-AF65-F5344CB8AC3E}">
        <p14:creationId xmlns:p14="http://schemas.microsoft.com/office/powerpoint/2010/main" val="1507143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178885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at </a:t>
            </a:r>
            <a:r>
              <a:rPr lang="en-US" dirty="0" err="1">
                <a:latin typeface="Bahnschrift SemiBold Condensed" panose="020B0502040204020203" pitchFamily="34" charset="0"/>
              </a:rPr>
              <a:t>CoG</a:t>
            </a:r>
            <a:r>
              <a:rPr lang="en-US" dirty="0">
                <a:latin typeface="Bahnschrift SemiBold Condensed" panose="020B0502040204020203" pitchFamily="34" charset="0"/>
              </a:rPr>
              <a:t> 2023</a:t>
            </a:r>
            <a:endParaRPr lang="en-US" b="1" dirty="0">
              <a:solidFill>
                <a:schemeClr val="accent2"/>
              </a:solidFill>
              <a:latin typeface="Bahnschrift SemiBold Condensed" panose="020B0502040204020203" pitchFamily="34" charset="0"/>
            </a:endParaRPr>
          </a:p>
          <a:p>
            <a:pPr lvl="1"/>
            <a:r>
              <a:rPr lang="en-US" dirty="0">
                <a:latin typeface="Bahnschrift SemiBold Condensed" panose="020B0502040204020203" pitchFamily="34" charset="0"/>
              </a:rPr>
              <a:t>Prompt engineering</a:t>
            </a:r>
          </a:p>
          <a:p>
            <a:pPr lvl="2"/>
            <a:r>
              <a:rPr lang="en-US" dirty="0">
                <a:latin typeface="Bahnschrift SemiBold Condensed" panose="020B0502040204020203" pitchFamily="34" charset="0"/>
              </a:rPr>
              <a:t>Chain of thought </a:t>
            </a:r>
          </a:p>
          <a:p>
            <a:pPr lvl="2"/>
            <a:r>
              <a:rPr lang="en-US" dirty="0">
                <a:latin typeface="Bahnschrift SemiBold Condensed" panose="020B0502040204020203" pitchFamily="34" charset="0"/>
              </a:rPr>
              <a:t>Self consistency </a:t>
            </a:r>
          </a:p>
          <a:p>
            <a:pPr lvl="2"/>
            <a:r>
              <a:rPr lang="en-US" dirty="0">
                <a:latin typeface="Bahnschrift SemiBold Condensed" panose="020B0502040204020203" pitchFamily="34" charset="0"/>
              </a:rPr>
              <a:t>Generated knowledge </a:t>
            </a:r>
          </a:p>
          <a:p>
            <a:pPr lvl="1"/>
            <a:r>
              <a:rPr lang="en-US" dirty="0">
                <a:latin typeface="Bahnschrift SemiBold Condensed" panose="020B0502040204020203" pitchFamily="34" charset="0"/>
              </a:rPr>
              <a:t>Evolving prompts</a:t>
            </a:r>
          </a:p>
          <a:p>
            <a:pPr lvl="2"/>
            <a:r>
              <a:rPr lang="en-US" dirty="0">
                <a:latin typeface="Bahnschrift SemiBold Condensed" panose="020B0502040204020203" pitchFamily="34" charset="0"/>
              </a:rPr>
              <a:t> left for the future works because couldn’t be done efficiently in the current competition setting</a:t>
            </a:r>
          </a:p>
        </p:txBody>
      </p:sp>
    </p:spTree>
    <p:extLst>
      <p:ext uri="{BB962C8B-B14F-4D97-AF65-F5344CB8AC3E}">
        <p14:creationId xmlns:p14="http://schemas.microsoft.com/office/powerpoint/2010/main" val="178691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1"/>
            <a:ext cx="10515600" cy="3592222"/>
          </a:xfrm>
        </p:spPr>
        <p:txBody>
          <a:bodyPr>
            <a:normAutofit/>
          </a:bodyPr>
          <a:lstStyle/>
          <a:p>
            <a:r>
              <a:rPr lang="en-US" dirty="0">
                <a:latin typeface="Bahnschrift SemiBold Condensed" panose="020B0502040204020203" pitchFamily="34" charset="0"/>
              </a:rPr>
              <a:t>Describe the competition: pipeline: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computer game graphics&#10;&#10;Description automatically generated with medium confidence">
            <a:extLst>
              <a:ext uri="{FF2B5EF4-FFF2-40B4-BE49-F238E27FC236}">
                <a16:creationId xmlns:a16="http://schemas.microsoft.com/office/drawing/2014/main" id="{B332E401-A0BB-28C1-595E-56C0DBCB2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23" y="2337489"/>
            <a:ext cx="10944954" cy="2556485"/>
          </a:xfrm>
          <a:prstGeom prst="rect">
            <a:avLst/>
          </a:prstGeom>
        </p:spPr>
      </p:pic>
      <p:sp>
        <p:nvSpPr>
          <p:cNvPr id="28" name="Rectangle 27">
            <a:extLst>
              <a:ext uri="{FF2B5EF4-FFF2-40B4-BE49-F238E27FC236}">
                <a16:creationId xmlns:a16="http://schemas.microsoft.com/office/drawing/2014/main" id="{1E83E9FB-0F8B-5079-C088-03032A500A85}"/>
              </a:ext>
            </a:extLst>
          </p:cNvPr>
          <p:cNvSpPr/>
          <p:nvPr/>
        </p:nvSpPr>
        <p:spPr>
          <a:xfrm>
            <a:off x="629023" y="506740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30" name="Rectangle 29">
            <a:extLst>
              <a:ext uri="{FF2B5EF4-FFF2-40B4-BE49-F238E27FC236}">
                <a16:creationId xmlns:a16="http://schemas.microsoft.com/office/drawing/2014/main" id="{82FD84B0-3971-A5E1-1A3E-F4EB16239962}"/>
              </a:ext>
            </a:extLst>
          </p:cNvPr>
          <p:cNvSpPr/>
          <p:nvPr/>
        </p:nvSpPr>
        <p:spPr>
          <a:xfrm>
            <a:off x="2225144" y="506114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32" name="Rectangle 31">
            <a:extLst>
              <a:ext uri="{FF2B5EF4-FFF2-40B4-BE49-F238E27FC236}">
                <a16:creationId xmlns:a16="http://schemas.microsoft.com/office/drawing/2014/main" id="{19298638-1030-374B-EA5F-D2B83B186C1F}"/>
              </a:ext>
            </a:extLst>
          </p:cNvPr>
          <p:cNvSpPr/>
          <p:nvPr/>
        </p:nvSpPr>
        <p:spPr>
          <a:xfrm>
            <a:off x="8628087" y="506114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5534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4148766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88E7DA-0A59-F833-C24B-6F35BC37AAFA}"/>
              </a:ext>
            </a:extLst>
          </p:cNvPr>
          <p:cNvGrpSpPr/>
          <p:nvPr/>
        </p:nvGrpSpPr>
        <p:grpSpPr>
          <a:xfrm>
            <a:off x="838200" y="5638913"/>
            <a:ext cx="3520440" cy="545193"/>
            <a:chOff x="4621" y="0"/>
            <a:chExt cx="4040906" cy="545193"/>
          </a:xfrm>
        </p:grpSpPr>
        <p:sp>
          <p:nvSpPr>
            <p:cNvPr id="21" name="Arrow: Pentagon 20">
              <a:extLst>
                <a:ext uri="{FF2B5EF4-FFF2-40B4-BE49-F238E27FC236}">
                  <a16:creationId xmlns:a16="http://schemas.microsoft.com/office/drawing/2014/main" id="{13520A78-4C80-011D-E140-30C36ACD580E}"/>
                </a:ext>
              </a:extLst>
            </p:cNvPr>
            <p:cNvSpPr/>
            <p:nvPr/>
          </p:nvSpPr>
          <p:spPr>
            <a:xfrm>
              <a:off x="4621" y="0"/>
              <a:ext cx="4040906" cy="545193"/>
            </a:xfrm>
            <a:prstGeom prst="homePlate">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Arrow: Pentagon 4">
              <a:extLst>
                <a:ext uri="{FF2B5EF4-FFF2-40B4-BE49-F238E27FC236}">
                  <a16:creationId xmlns:a16="http://schemas.microsoft.com/office/drawing/2014/main" id="{0419DDD9-22A8-4A22-503E-9485615C46DE}"/>
                </a:ext>
              </a:extLst>
            </p:cNvPr>
            <p:cNvSpPr txBox="1"/>
            <p:nvPr/>
          </p:nvSpPr>
          <p:spPr>
            <a:xfrm>
              <a:off x="4621" y="0"/>
              <a:ext cx="3904608"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p:txBody>
        </p:sp>
      </p:gr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2712926" y="2224906"/>
            <a:ext cx="2795674" cy="240818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8852</TotalTime>
  <Words>4051</Words>
  <Application>Microsoft Office PowerPoint</Application>
  <PresentationFormat>Widescreen</PresentationFormat>
  <Paragraphs>371</Paragraphs>
  <Slides>40</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Aptos</vt:lpstr>
      <vt:lpstr>Aptos Display</vt:lpstr>
      <vt:lpstr>Arial</vt:lpstr>
      <vt:lpstr>Bahnschrift SemiBold Condensed</vt:lpstr>
      <vt:lpstr>Inconsolatazi4-Regular</vt:lpstr>
      <vt:lpstr>LinLibertineT</vt:lpstr>
      <vt:lpstr>LinLibertineTB</vt:lpstr>
      <vt:lpstr>LinLibertineTI</vt:lpstr>
      <vt:lpstr>Office Theme</vt:lpstr>
      <vt:lpstr>Prompt Wrangling:  On Replication and Generalization in Large Language Models for PCG Levels</vt:lpstr>
      <vt:lpstr>Introduction</vt:lpstr>
      <vt:lpstr>Introduction</vt:lpstr>
      <vt:lpstr>Introduction</vt:lpstr>
      <vt:lpstr>Introduction</vt:lpstr>
      <vt:lpstr>Introduction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Post Mortem</vt:lpstr>
      <vt:lpstr>Post Mortem</vt:lpstr>
      <vt:lpstr>Post Mortem</vt:lpstr>
      <vt:lpstr>Post Mortem</vt:lpstr>
      <vt:lpstr>Experiments</vt:lpstr>
      <vt:lpstr>Experiments</vt:lpstr>
      <vt:lpstr>Experiments</vt:lpstr>
      <vt:lpstr>Experiments</vt:lpstr>
      <vt:lpstr>Experiments</vt:lpstr>
      <vt:lpstr>Experiments</vt:lpstr>
      <vt:lpstr>Experiments</vt:lpstr>
      <vt:lpstr>Experiments</vt:lpstr>
      <vt:lpstr>Experiments</vt:lpstr>
      <vt:lpstr>Experiments</vt:lpstr>
      <vt:lpstr>Discussion</vt:lpstr>
      <vt:lpstr>Discussion</vt:lpstr>
      <vt:lpstr>Discussion</vt:lpstr>
      <vt:lpstr>Discussion</vt:lpstr>
      <vt:lpstr>Discussion</vt:lpstr>
      <vt:lpstr>Conclusion</vt:lpstr>
      <vt:lpstr>Conclusion</vt:lpstr>
      <vt:lpstr>Conclusion</vt:lpstr>
      <vt:lpstr>Recommendations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Arash Moradi</cp:lastModifiedBy>
  <cp:revision>30</cp:revision>
  <dcterms:created xsi:type="dcterms:W3CDTF">2024-05-07T15:35:29Z</dcterms:created>
  <dcterms:modified xsi:type="dcterms:W3CDTF">2024-05-13T19:08:18Z</dcterms:modified>
</cp:coreProperties>
</file>